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6" d="100"/>
          <a:sy n="36" d="100"/>
        </p:scale>
        <p:origin x="-144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AD6E8B2-940C-4FCB-B5BC-D6BFEEC6B926}"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6C3252-C3BB-4D0D-B49F-9066F4C65C32}" type="slidenum">
              <a:rPr lang="ar-IQ" smtClean="0"/>
              <a:t>‹#›</a:t>
            </a:fld>
            <a:endParaRPr lang="ar-IQ"/>
          </a:p>
        </p:txBody>
      </p:sp>
    </p:spTree>
    <p:extLst>
      <p:ext uri="{BB962C8B-B14F-4D97-AF65-F5344CB8AC3E}">
        <p14:creationId xmlns:p14="http://schemas.microsoft.com/office/powerpoint/2010/main" val="2382738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AD6E8B2-940C-4FCB-B5BC-D6BFEEC6B926}"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6C3252-C3BB-4D0D-B49F-9066F4C65C32}" type="slidenum">
              <a:rPr lang="ar-IQ" smtClean="0"/>
              <a:t>‹#›</a:t>
            </a:fld>
            <a:endParaRPr lang="ar-IQ"/>
          </a:p>
        </p:txBody>
      </p:sp>
    </p:spTree>
    <p:extLst>
      <p:ext uri="{BB962C8B-B14F-4D97-AF65-F5344CB8AC3E}">
        <p14:creationId xmlns:p14="http://schemas.microsoft.com/office/powerpoint/2010/main" val="4145407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AD6E8B2-940C-4FCB-B5BC-D6BFEEC6B926}"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6C3252-C3BB-4D0D-B49F-9066F4C65C32}" type="slidenum">
              <a:rPr lang="ar-IQ" smtClean="0"/>
              <a:t>‹#›</a:t>
            </a:fld>
            <a:endParaRPr lang="ar-IQ"/>
          </a:p>
        </p:txBody>
      </p:sp>
    </p:spTree>
    <p:extLst>
      <p:ext uri="{BB962C8B-B14F-4D97-AF65-F5344CB8AC3E}">
        <p14:creationId xmlns:p14="http://schemas.microsoft.com/office/powerpoint/2010/main" val="3376348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AD6E8B2-940C-4FCB-B5BC-D6BFEEC6B926}"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6C3252-C3BB-4D0D-B49F-9066F4C65C32}" type="slidenum">
              <a:rPr lang="ar-IQ" smtClean="0"/>
              <a:t>‹#›</a:t>
            </a:fld>
            <a:endParaRPr lang="ar-IQ"/>
          </a:p>
        </p:txBody>
      </p:sp>
    </p:spTree>
    <p:extLst>
      <p:ext uri="{BB962C8B-B14F-4D97-AF65-F5344CB8AC3E}">
        <p14:creationId xmlns:p14="http://schemas.microsoft.com/office/powerpoint/2010/main" val="861519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AD6E8B2-940C-4FCB-B5BC-D6BFEEC6B926}"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6C3252-C3BB-4D0D-B49F-9066F4C65C32}" type="slidenum">
              <a:rPr lang="ar-IQ" smtClean="0"/>
              <a:t>‹#›</a:t>
            </a:fld>
            <a:endParaRPr lang="ar-IQ"/>
          </a:p>
        </p:txBody>
      </p:sp>
    </p:spTree>
    <p:extLst>
      <p:ext uri="{BB962C8B-B14F-4D97-AF65-F5344CB8AC3E}">
        <p14:creationId xmlns:p14="http://schemas.microsoft.com/office/powerpoint/2010/main" val="3549492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AD6E8B2-940C-4FCB-B5BC-D6BFEEC6B926}" type="datetimeFigureOut">
              <a:rPr lang="ar-IQ" smtClean="0"/>
              <a:t>04/04/1440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A6C3252-C3BB-4D0D-B49F-9066F4C65C32}" type="slidenum">
              <a:rPr lang="ar-IQ" smtClean="0"/>
              <a:t>‹#›</a:t>
            </a:fld>
            <a:endParaRPr lang="ar-IQ"/>
          </a:p>
        </p:txBody>
      </p:sp>
    </p:spTree>
    <p:extLst>
      <p:ext uri="{BB962C8B-B14F-4D97-AF65-F5344CB8AC3E}">
        <p14:creationId xmlns:p14="http://schemas.microsoft.com/office/powerpoint/2010/main" val="683840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AD6E8B2-940C-4FCB-B5BC-D6BFEEC6B926}" type="datetimeFigureOut">
              <a:rPr lang="ar-IQ" smtClean="0"/>
              <a:t>04/04/1440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A6C3252-C3BB-4D0D-B49F-9066F4C65C32}" type="slidenum">
              <a:rPr lang="ar-IQ" smtClean="0"/>
              <a:t>‹#›</a:t>
            </a:fld>
            <a:endParaRPr lang="ar-IQ"/>
          </a:p>
        </p:txBody>
      </p:sp>
    </p:spTree>
    <p:extLst>
      <p:ext uri="{BB962C8B-B14F-4D97-AF65-F5344CB8AC3E}">
        <p14:creationId xmlns:p14="http://schemas.microsoft.com/office/powerpoint/2010/main" val="3172191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AD6E8B2-940C-4FCB-B5BC-D6BFEEC6B926}" type="datetimeFigureOut">
              <a:rPr lang="ar-IQ" smtClean="0"/>
              <a:t>04/04/1440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A6C3252-C3BB-4D0D-B49F-9066F4C65C32}" type="slidenum">
              <a:rPr lang="ar-IQ" smtClean="0"/>
              <a:t>‹#›</a:t>
            </a:fld>
            <a:endParaRPr lang="ar-IQ"/>
          </a:p>
        </p:txBody>
      </p:sp>
    </p:spTree>
    <p:extLst>
      <p:ext uri="{BB962C8B-B14F-4D97-AF65-F5344CB8AC3E}">
        <p14:creationId xmlns:p14="http://schemas.microsoft.com/office/powerpoint/2010/main" val="2876060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AD6E8B2-940C-4FCB-B5BC-D6BFEEC6B926}" type="datetimeFigureOut">
              <a:rPr lang="ar-IQ" smtClean="0"/>
              <a:t>04/04/1440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A6C3252-C3BB-4D0D-B49F-9066F4C65C32}" type="slidenum">
              <a:rPr lang="ar-IQ" smtClean="0"/>
              <a:t>‹#›</a:t>
            </a:fld>
            <a:endParaRPr lang="ar-IQ"/>
          </a:p>
        </p:txBody>
      </p:sp>
    </p:spTree>
    <p:extLst>
      <p:ext uri="{BB962C8B-B14F-4D97-AF65-F5344CB8AC3E}">
        <p14:creationId xmlns:p14="http://schemas.microsoft.com/office/powerpoint/2010/main" val="1104204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AD6E8B2-940C-4FCB-B5BC-D6BFEEC6B926}" type="datetimeFigureOut">
              <a:rPr lang="ar-IQ" smtClean="0"/>
              <a:t>04/04/1440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A6C3252-C3BB-4D0D-B49F-9066F4C65C32}" type="slidenum">
              <a:rPr lang="ar-IQ" smtClean="0"/>
              <a:t>‹#›</a:t>
            </a:fld>
            <a:endParaRPr lang="ar-IQ"/>
          </a:p>
        </p:txBody>
      </p:sp>
    </p:spTree>
    <p:extLst>
      <p:ext uri="{BB962C8B-B14F-4D97-AF65-F5344CB8AC3E}">
        <p14:creationId xmlns:p14="http://schemas.microsoft.com/office/powerpoint/2010/main" val="2243010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AD6E8B2-940C-4FCB-B5BC-D6BFEEC6B926}" type="datetimeFigureOut">
              <a:rPr lang="ar-IQ" smtClean="0"/>
              <a:t>04/04/1440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A6C3252-C3BB-4D0D-B49F-9066F4C65C32}" type="slidenum">
              <a:rPr lang="ar-IQ" smtClean="0"/>
              <a:t>‹#›</a:t>
            </a:fld>
            <a:endParaRPr lang="ar-IQ"/>
          </a:p>
        </p:txBody>
      </p:sp>
    </p:spTree>
    <p:extLst>
      <p:ext uri="{BB962C8B-B14F-4D97-AF65-F5344CB8AC3E}">
        <p14:creationId xmlns:p14="http://schemas.microsoft.com/office/powerpoint/2010/main" val="2487199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AD6E8B2-940C-4FCB-B5BC-D6BFEEC6B926}" type="datetimeFigureOut">
              <a:rPr lang="ar-IQ" smtClean="0"/>
              <a:t>04/04/1440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A6C3252-C3BB-4D0D-B49F-9066F4C65C32}" type="slidenum">
              <a:rPr lang="ar-IQ" smtClean="0"/>
              <a:t>‹#›</a:t>
            </a:fld>
            <a:endParaRPr lang="ar-IQ"/>
          </a:p>
        </p:txBody>
      </p:sp>
    </p:spTree>
    <p:extLst>
      <p:ext uri="{BB962C8B-B14F-4D97-AF65-F5344CB8AC3E}">
        <p14:creationId xmlns:p14="http://schemas.microsoft.com/office/powerpoint/2010/main" val="795982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a:bodyPr>
          <a:lstStyle/>
          <a:p>
            <a:r>
              <a:rPr lang="ar-IQ" sz="6000" b="1" dirty="0" smtClean="0"/>
              <a:t>فوائد الزومبا</a:t>
            </a:r>
            <a:endParaRPr lang="ar-IQ" sz="6000" b="1" dirty="0"/>
          </a:p>
        </p:txBody>
      </p:sp>
    </p:spTree>
    <p:extLst>
      <p:ext uri="{BB962C8B-B14F-4D97-AF65-F5344CB8AC3E}">
        <p14:creationId xmlns:p14="http://schemas.microsoft.com/office/powerpoint/2010/main" val="1336907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a:bodyPr>
          <a:lstStyle/>
          <a:p>
            <a:r>
              <a:rPr lang="ar-IQ" sz="3600" dirty="0"/>
              <a:t>الزّومبا وخسارة الوزن تُساعد ممارسة تمارين الزومبا على خسارة الوزن، فمن جهة ما فإن ذلك يعود لكونها تتبع لفئة التمارين الراقصة؛ فستعمل على حرق السّعرات الحراريّة، ومن جهة أخرى فإنها تشتمل على مزيج من التحرّكات الّتي تشكّل تماريناً هوائيّة وتمارين مقاومة لوزن الجسم، فتعمل على إكساب الجسم فوائد رياضيّة أخرى، ولتحقيق أعلى النتائج في خسارة الوزن باتّباع تمارين الزومبا فإنه يُنصح بدمج التمرين مع نظام غذائي صحّي ومتوازن.[١</a:t>
            </a:r>
            <a:r>
              <a:rPr lang="ar-IQ" sz="3600" dirty="0" smtClean="0"/>
              <a:t>]</a:t>
            </a:r>
            <a:br>
              <a:rPr lang="ar-IQ" sz="3600" dirty="0" smtClean="0"/>
            </a:br>
            <a:endParaRPr lang="ar-IQ" sz="3600" dirty="0"/>
          </a:p>
        </p:txBody>
      </p:sp>
    </p:spTree>
    <p:extLst>
      <p:ext uri="{BB962C8B-B14F-4D97-AF65-F5344CB8AC3E}">
        <p14:creationId xmlns:p14="http://schemas.microsoft.com/office/powerpoint/2010/main" val="4266418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535286"/>
            <a:ext cx="8229600" cy="6322714"/>
          </a:xfrm>
        </p:spPr>
        <p:txBody>
          <a:bodyPr>
            <a:normAutofit/>
          </a:bodyPr>
          <a:lstStyle/>
          <a:p>
            <a:r>
              <a:rPr lang="ar-IQ" sz="2800" dirty="0"/>
              <a:t>حرق السّعرات الحراريّة تعمل تمارين الزّومبا على المساعدة على حرق السّعرات الحراريّة بكفاءة عالية، فحيث أن مقدار السعرات الحراريّة الموصى بحرقها للحصول على ميزة خسارة الوزن يُقارب 300 سعر حراري لكل تمرين وفقاً للمجلس الأمريكي للتمارين الرياضيّة، فقد أظهرت دراسة كانت قد أجريت في العام 2012م أن ممارسة الزومبا بنمطها القياسي لمدة 39 دقيقة كان كفيلاً بحرق ما يُقارب 369 سعر حراري خلال تلك المدّة، أي ما يُعادل 9.5 سعر حراري خلال كل دقيقة، وهذا يناسب معايير فقدان الوزن والحفاظ على وزن صحّي.[٢] ومن الجدير بالذّكر أن مقدار حرق السعرات الحرارية يتناسب طرديّاً مع شّدة التمرين، بالإضافة لأن الزومبا تشكّل تمريناً محرّكاً لكافّة عضلات الجسم؛ فإن ذلك يساعد على تحسين عملية الأيض، وبالتّالي زيادة كفاءة حرق السّعرات الحراريّة.[٣</a:t>
            </a:r>
            <a:r>
              <a:rPr lang="ar-IQ" sz="2800" dirty="0" smtClean="0"/>
              <a:t>]</a:t>
            </a:r>
            <a:br>
              <a:rPr lang="ar-IQ" sz="2800" dirty="0" smtClean="0"/>
            </a:br>
            <a:endParaRPr lang="ar-IQ" sz="2800" dirty="0"/>
          </a:p>
        </p:txBody>
      </p:sp>
    </p:spTree>
    <p:extLst>
      <p:ext uri="{BB962C8B-B14F-4D97-AF65-F5344CB8AC3E}">
        <p14:creationId xmlns:p14="http://schemas.microsoft.com/office/powerpoint/2010/main" val="1252646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r>
              <a:rPr lang="ar-IQ" sz="2800" dirty="0" smtClean="0"/>
              <a:t>حرق الدّهون تُفيد ممارسة الزّومبا في حرق دهون الجسم، ولكن ذلك يعتمد بشكل أساسي على مقدار السّعرات الحراريّة الّذي يتم استهلاكه مقارنةً بما يتم حرقه، بمعنى أن حرق الدّهون يتطلّب أن يتم تقليل مقدار السعرات الحراريّة التي يتم الحصول عليها من الطّعام، بالإضافة لضرورة زيادة مستوى النّشاط البدني لحرقها، لذا فإن من المستحسن أن يكون الفرد على دراية بمقدار السعرات الحرارية التي يجب استهلاكها والتي يجب حرقها بشكل يومي في سبيل تحقيق حرق الدّهون، ويُمكن الاستفادة من استشارة طبيّة أو اختصاصيّو التّغذية لمعرفة المزيد بهذا الخصوص.[٣]</a:t>
            </a:r>
            <a:br>
              <a:rPr lang="ar-IQ" sz="2800" dirty="0" smtClean="0"/>
            </a:br>
            <a:r>
              <a:rPr lang="ar-IQ" sz="2800" dirty="0" smtClean="0"/>
              <a:t/>
            </a:r>
            <a:br>
              <a:rPr lang="ar-IQ" sz="2800" dirty="0" smtClean="0"/>
            </a:br>
            <a:endParaRPr lang="ar-IQ" sz="2800" dirty="0"/>
          </a:p>
        </p:txBody>
      </p:sp>
    </p:spTree>
    <p:extLst>
      <p:ext uri="{BB962C8B-B14F-4D97-AF65-F5344CB8AC3E}">
        <p14:creationId xmlns:p14="http://schemas.microsoft.com/office/powerpoint/2010/main" val="210130806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303</Words>
  <Application>Microsoft Office PowerPoint</Application>
  <PresentationFormat>عرض على الشاشة (3:4)‏</PresentationFormat>
  <Paragraphs>4</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فوائد الزومبا</vt:lpstr>
      <vt:lpstr>الزّومبا وخسارة الوزن تُساعد ممارسة تمارين الزومبا على خسارة الوزن، فمن جهة ما فإن ذلك يعود لكونها تتبع لفئة التمارين الراقصة؛ فستعمل على حرق السّعرات الحراريّة، ومن جهة أخرى فإنها تشتمل على مزيج من التحرّكات الّتي تشكّل تماريناً هوائيّة وتمارين مقاومة لوزن الجسم، فتعمل على إكساب الجسم فوائد رياضيّة أخرى، ولتحقيق أعلى النتائج في خسارة الوزن باتّباع تمارين الزومبا فإنه يُنصح بدمج التمرين مع نظام غذائي صحّي ومتوازن.[١] </vt:lpstr>
      <vt:lpstr>حرق السّعرات الحراريّة تعمل تمارين الزّومبا على المساعدة على حرق السّعرات الحراريّة بكفاءة عالية، فحيث أن مقدار السعرات الحراريّة الموصى بحرقها للحصول على ميزة خسارة الوزن يُقارب 300 سعر حراري لكل تمرين وفقاً للمجلس الأمريكي للتمارين الرياضيّة، فقد أظهرت دراسة كانت قد أجريت في العام 2012م أن ممارسة الزومبا بنمطها القياسي لمدة 39 دقيقة كان كفيلاً بحرق ما يُقارب 369 سعر حراري خلال تلك المدّة، أي ما يُعادل 9.5 سعر حراري خلال كل دقيقة، وهذا يناسب معايير فقدان الوزن والحفاظ على وزن صحّي.[٢] ومن الجدير بالذّكر أن مقدار حرق السعرات الحرارية يتناسب طرديّاً مع شّدة التمرين، بالإضافة لأن الزومبا تشكّل تمريناً محرّكاً لكافّة عضلات الجسم؛ فإن ذلك يساعد على تحسين عملية الأيض، وبالتّالي زيادة كفاءة حرق السّعرات الحراريّة.[٣] </vt:lpstr>
      <vt:lpstr>حرق الدّهون تُفيد ممارسة الزّومبا في حرق دهون الجسم، ولكن ذلك يعتمد بشكل أساسي على مقدار السّعرات الحراريّة الّذي يتم استهلاكه مقارنةً بما يتم حرقه، بمعنى أن حرق الدّهون يتطلّب أن يتم تقليل مقدار السعرات الحراريّة التي يتم الحصول عليها من الطّعام، بالإضافة لضرورة زيادة مستوى النّشاط البدني لحرقها، لذا فإن من المستحسن أن يكون الفرد على دراية بمقدار السعرات الحرارية التي يجب استهلاكها والتي يجب حرقها بشكل يومي في سبيل تحقيق حرق الدّهون، ويُمكن الاستفادة من استشارة طبيّة أو اختصاصيّو التّغذية لمعرفة المزيد بهذا الخصوص.[٣]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فوائد الزومبا</dc:title>
  <dc:creator>hp</dc:creator>
  <cp:lastModifiedBy>hp</cp:lastModifiedBy>
  <cp:revision>1</cp:revision>
  <dcterms:created xsi:type="dcterms:W3CDTF">2018-12-12T17:01:14Z</dcterms:created>
  <dcterms:modified xsi:type="dcterms:W3CDTF">2018-12-12T17:06:28Z</dcterms:modified>
</cp:coreProperties>
</file>